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947" r:id="rId1"/>
  </p:sldMasterIdLst>
  <p:notesMasterIdLst>
    <p:notesMasterId r:id="rId2"/>
  </p:notesMasterIdLst>
  <p:sldIdLst>
    <p:sldId id="256" r:id="rId3"/>
    <p:sldId id="280" r:id="rId4"/>
    <p:sldId id="278" r:id="rId5"/>
    <p:sldId id="281" r:id="rId6"/>
    <p:sldId id="282" r:id="rId7"/>
  </p:sldIdLst>
  <p:sldSz cx="9144000" cy="6858000" type="screen4x3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5117" autoAdjust="0"/>
    <p:restoredTop sz="81481" autoAdjust="0"/>
  </p:normalViewPr>
  <p:slideViewPr>
    <p:cSldViewPr>
      <p:cViewPr varScale="1">
        <p:scale>
          <a:sx n="100" d="100"/>
          <a:sy n="100" d="100"/>
        </p:scale>
        <p:origin x="2120" y="80"/>
      </p:cViewPr>
      <p:guideLst>
        <p:guide orient="horz" pos="215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12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fld id="{FE6D4DE3-F12D-454B-A0A3-FA711EBEB564}" type="datetime1">
              <a:rPr lang="ko-KR" altLang="en-US"/>
              <a:pPr>
                <a:defRPr/>
              </a:pPr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8C24D7A9-7F3F-4737-B794-FD33B351AE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인사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현재 산업현장에서 트랜드 </a:t>
            </a:r>
            <a:r>
              <a:rPr lang="en-US" altLang="ko-KR"/>
              <a:t>-&gt; IoT </a:t>
            </a:r>
            <a:r>
              <a:rPr lang="ko-KR" altLang="en-US"/>
              <a:t>를 통한 </a:t>
            </a:r>
            <a:r>
              <a:rPr lang="en-US" altLang="ko-KR"/>
              <a:t>Home Appliance</a:t>
            </a:r>
            <a:r>
              <a:rPr lang="ko-KR" altLang="en-US"/>
              <a:t>의 시스템 </a:t>
            </a:r>
            <a:r>
              <a:rPr lang="en-US" altLang="ko-KR"/>
              <a:t>Integration 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특히 </a:t>
            </a:r>
            <a:r>
              <a:rPr lang="en-US" altLang="ko-KR"/>
              <a:t>BT / Wifi </a:t>
            </a:r>
            <a:r>
              <a:rPr lang="ko-KR" altLang="en-US"/>
              <a:t>망에서 다양한 </a:t>
            </a:r>
            <a:r>
              <a:rPr lang="en-US" altLang="ko-KR"/>
              <a:t>Device</a:t>
            </a:r>
            <a:r>
              <a:rPr lang="ko-KR" altLang="en-US"/>
              <a:t>의 구분 및 연결성에 대한 연구가 한창 진행중이다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>
              <a:spcBef>
                <a:spcPct val="0"/>
              </a:spcBef>
              <a:defRPr/>
            </a:pPr>
            <a:fld id="{F94AF327-5D1E-4ADA-9860-BA3FCAAFFF69}" type="slidenum">
              <a:rPr lang="en-US" altLang="en-US">
                <a:latin typeface="굴림"/>
                <a:ea typeface="굴림"/>
              </a:rPr>
              <a:pPr>
                <a:spcBef>
                  <a:spcPct val="0"/>
                </a:spcBef>
                <a:defRPr/>
              </a:pPr>
              <a:t>1</a:t>
            </a:fld>
            <a:endParaRPr lang="en-US" altLang="en-US">
              <a:latin typeface="굴림"/>
              <a:ea typeface="굴림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C73059A-ADDF-42A1-A973-B78E309232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0"/>
            <a:ext cx="1560512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CA1958FF-969B-416E-8DA3-ABB6A790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260350"/>
            <a:ext cx="10144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A858057A-07D8-4F2A-9906-65DD7B30B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6453188"/>
            <a:ext cx="13509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A968FB-74D1-4413-B1C6-E925FB33AC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5296D2-6A89-421A-A56F-710C5A9D29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3EBC6A-30D7-4C56-A9D6-0F556E4C46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02E84-2197-41A9-8D89-8069C7D76F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664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39C359-78BB-4BA7-B923-63B8E39078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5FB7FF-FA27-49C2-9029-BF0C92F50C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130F30-FF30-45ED-AFC7-8F79CCF26F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12015-2F9C-429A-9CD7-16FC2E9B8F9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615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65A681-34A3-4732-B3A0-B34FFDDA7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95B5D-51D7-4895-A883-A3DA2199EC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1E0723-E2F5-4F94-BDF0-35CA05665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F8302-ACE5-4C14-B539-2C1AB6C6FA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530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B1411316-E83B-4622-A806-08F1CD8B8B7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7938" y="981075"/>
            <a:ext cx="9144001" cy="0"/>
          </a:xfrm>
          <a:prstGeom prst="line">
            <a:avLst/>
          </a:prstGeom>
          <a:noFill/>
          <a:ln w="22225">
            <a:solidFill>
              <a:schemeClr val="bg1">
                <a:lumMod val="5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CB8B8B3-A8DE-4618-B6DE-0CEE87EF1C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85979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D:\1_홍보실업무\3_홍보매체 오션_360_줌인_서비스\3_대가대오션\등록콘텐츠\현수막-일반가로\분리이미지\무늬2.png">
            <a:extLst>
              <a:ext uri="{FF2B5EF4-FFF2-40B4-BE49-F238E27FC236}">
                <a16:creationId xmlns:a16="http://schemas.microsoft.com/office/drawing/2014/main" id="{BA637C48-EB96-4118-984B-1ADF9F276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2341563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D:\1_홍보실업무\3_홍보매체 오션_360_줌인_서비스\3_대가대오션\등록콘텐츠\대학UI영문한글조합\20170609\18.png">
            <a:extLst>
              <a:ext uri="{FF2B5EF4-FFF2-40B4-BE49-F238E27FC236}">
                <a16:creationId xmlns:a16="http://schemas.microsoft.com/office/drawing/2014/main" id="{C7278AFF-9F72-4887-A05D-E02CBB5C7E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20663"/>
            <a:ext cx="99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D:\1_홍보실업무\3_홍보매체 오션_360_줌인_서비스\3_대가대오션\등록콘텐츠\대학UI영문한글조합\20170609\5.png">
            <a:extLst>
              <a:ext uri="{FF2B5EF4-FFF2-40B4-BE49-F238E27FC236}">
                <a16:creationId xmlns:a16="http://schemas.microsoft.com/office/drawing/2014/main" id="{DE481065-1C69-48D9-9FEE-F0E80A966F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220663"/>
            <a:ext cx="5651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38" y="116632"/>
            <a:ext cx="8229600" cy="456456"/>
          </a:xfrm>
        </p:spPr>
        <p:txBody>
          <a:bodyPr/>
          <a:lstStyle>
            <a:lvl1pPr algn="l">
              <a:defRPr sz="3200" b="1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2949C890-D2A3-403C-BF29-32DE835C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C17C640F-1A3B-4915-ADB4-25488E58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953AF978-83BD-48A2-BCF3-FF1C0BBD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463" y="6605588"/>
            <a:ext cx="2133600" cy="234950"/>
          </a:xfrm>
        </p:spPr>
        <p:txBody>
          <a:bodyPr/>
          <a:lstStyle>
            <a:lvl1pPr>
              <a:defRPr sz="1100" b="1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287CFA7-7878-4C56-90C1-1CD944DA3D2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0306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527CBF-609F-48F8-BEFC-1122C96D50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C31CBF-22E9-4EAB-AE98-7BB3213F3A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E39168-1E87-4F53-9459-F3C8982378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B1BDB-A529-48B6-9B72-3A4FE01369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69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BB87C-B178-47EA-B382-E20347AD43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25A0-7260-4154-8342-07FF25AFC6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2BE8-43B4-4CD6-A0D0-1CFA9F288B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4AA40-61BE-423D-9104-A5AEF5BE72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630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A7A3BE-BE99-4454-A4E1-41E5325C0E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441F75-6ED5-4BF8-93F1-CECE236A70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D3EF62-0B3D-4DDE-8E6D-D53498FB32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519FF-0F92-4083-9447-39894C46E5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860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78D06-9491-4F45-8A37-4693730090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AC7BE0-24A5-427B-87D7-95BBBDFCB4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49FF17-18C7-41DF-BC01-56B57039A5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4020D-DF55-400B-9159-48276DC743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027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7C520ED-3D26-4EE1-AEC2-D0AA76FD6E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58D0CA1-00F0-4128-8763-E6A9BFE8E4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508D81-D781-406E-B9A0-C563771ED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9F267-A6B0-4869-8317-9D2BBCF02A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797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EEC5D-A558-4728-AF83-34546A4CF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844AD-8EDA-48BB-B7D9-2128DB4F86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7E016-6374-4B1D-A999-DD3AACD83C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7E097-8E38-49AA-895D-CE4CAB2A8C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228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4A0B0-F2D9-4FB1-A0DE-C05EB1907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FEBB4-E84D-4C81-B4D7-EF504DDE6A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15F3A-D848-4414-8BD9-6D4F2C1DC9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CAA24-C66A-4031-AC7D-7D87604C8D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976946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3C14C8D-FD39-40D3-9EAA-562D50DA8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F36C2CB-49DF-4B64-989D-36D8455A9E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4E07BCD-17F6-4155-8CB6-613E2017E5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492C65A-B1EE-4038-BBA1-4AB6025A7CC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5CD502B-5B53-42B0-8F07-9165F7E0A1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 smtClean="0"/>
            </a:lvl1pPr>
          </a:lstStyle>
          <a:p>
            <a:pPr>
              <a:defRPr/>
            </a:pPr>
            <a:fld id="{63721DEF-B329-4EDE-900A-C528A3020E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25" r:id="rId3"/>
    <p:sldLayoutId id="2147484926" r:id="rId4"/>
    <p:sldLayoutId id="2147484927" r:id="rId5"/>
    <p:sldLayoutId id="2147484928" r:id="rId6"/>
    <p:sldLayoutId id="2147484929" r:id="rId7"/>
    <p:sldLayoutId id="2147484930" r:id="rId8"/>
    <p:sldLayoutId id="2147484931" r:id="rId9"/>
    <p:sldLayoutId id="2147484932" r:id="rId10"/>
    <p:sldLayoutId id="2147484933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Relationship Id="rId6" Type="http://schemas.openxmlformats.org/officeDocument/2006/relationships/image" Target="../media/image1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4"/>
          <p:cNvSpPr>
            <a:spLocks noChangeShapeType="1"/>
          </p:cNvSpPr>
          <p:nvPr/>
        </p:nvSpPr>
        <p:spPr>
          <a:xfrm>
            <a:off x="411163" y="4005263"/>
            <a:ext cx="8350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>
          <a:xfrm>
            <a:off x="7589838" y="4005263"/>
            <a:ext cx="12239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9672" y="1340768"/>
            <a:ext cx="4968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latin typeface="HY견고딕"/>
                <a:ea typeface="HY견고딕"/>
              </a:rPr>
              <a:t>센서 및 계측공학</a:t>
            </a:r>
            <a:endParaRPr lang="ko-KR" altLang="en-US" sz="3200" b="1">
              <a:latin typeface="HY견고딕"/>
              <a:ea typeface="HY견고딕"/>
            </a:endParaRPr>
          </a:p>
          <a:p>
            <a:pPr algn="ctr">
              <a:defRPr/>
            </a:pPr>
            <a:endParaRPr lang="en-US" altLang="ko-KR" sz="3200" b="1">
              <a:latin typeface="HY견고딕"/>
              <a:ea typeface="HY견고딕"/>
            </a:endParaRPr>
          </a:p>
          <a:p>
            <a:pPr algn="ctr">
              <a:defRPr/>
            </a:pPr>
            <a:br>
              <a:rPr lang="en-US" altLang="ko-KR" sz="3200">
                <a:latin typeface="HY견고딕"/>
                <a:ea typeface="HY견고딕"/>
              </a:rPr>
            </a:br>
            <a:r>
              <a:rPr lang="en-US" altLang="ko-KR" sz="2400">
                <a:latin typeface="HY견고딕"/>
                <a:ea typeface="HY견고딕"/>
              </a:rPr>
              <a:t>Weekly report</a:t>
            </a:r>
            <a:endParaRPr lang="ko-KR" altLang="en-US" sz="2400" b="1">
              <a:latin typeface="HY견고딕"/>
              <a:ea typeface="HY견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4509120"/>
            <a:ext cx="4536504" cy="173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날짜</a:t>
            </a:r>
            <a:r>
              <a:rPr lang="en-US" altLang="ko-KR" b="1">
                <a:latin typeface="HY중고딕"/>
                <a:ea typeface="HY중고딕"/>
              </a:rPr>
              <a:t>: 2023</a:t>
            </a:r>
            <a:r>
              <a:rPr lang="ko-KR" altLang="en-US" b="1">
                <a:latin typeface="HY중고딕"/>
                <a:ea typeface="HY중고딕"/>
              </a:rPr>
              <a:t>년 </a:t>
            </a:r>
            <a:r>
              <a:rPr lang="en-US" altLang="ko-KR" b="1">
                <a:latin typeface="HY중고딕"/>
                <a:ea typeface="HY중고딕"/>
              </a:rPr>
              <a:t>5</a:t>
            </a:r>
            <a:r>
              <a:rPr lang="ko-KR" altLang="en-US" b="1">
                <a:latin typeface="HY중고딕"/>
                <a:ea typeface="HY중고딕"/>
              </a:rPr>
              <a:t>월 </a:t>
            </a:r>
            <a:r>
              <a:rPr lang="en-US" altLang="ko-KR" b="1">
                <a:latin typeface="HY중고딕"/>
                <a:ea typeface="HY중고딕"/>
              </a:rPr>
              <a:t>16</a:t>
            </a:r>
            <a:r>
              <a:rPr lang="ko-KR" altLang="en-US" b="1">
                <a:latin typeface="HY중고딕"/>
                <a:ea typeface="HY중고딕"/>
              </a:rPr>
              <a:t>일</a:t>
            </a:r>
            <a:r>
              <a:rPr lang="en-US" altLang="ko-KR" b="1">
                <a:latin typeface="HY중고딕"/>
                <a:ea typeface="HY중고딕"/>
              </a:rPr>
              <a:t>(12</a:t>
            </a:r>
            <a:r>
              <a:rPr lang="ko-KR" altLang="en-US" b="1">
                <a:latin typeface="HY중고딕"/>
                <a:ea typeface="HY중고딕"/>
              </a:rPr>
              <a:t>주차</a:t>
            </a:r>
            <a:r>
              <a:rPr lang="en-US" altLang="ko-KR" b="1">
                <a:latin typeface="HY중고딕"/>
                <a:ea typeface="HY중고딕"/>
              </a:rPr>
              <a:t>)</a:t>
            </a:r>
            <a:endParaRPr lang="en-US" altLang="ko-KR" b="1">
              <a:latin typeface="HY중고딕"/>
              <a:ea typeface="HY중고딕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팀명</a:t>
            </a:r>
            <a:r>
              <a:rPr lang="en-US" altLang="ko-KR" b="1">
                <a:latin typeface="HY중고딕"/>
                <a:ea typeface="HY중고딕"/>
              </a:rPr>
              <a:t>: 4</a:t>
            </a:r>
            <a:r>
              <a:rPr lang="ko-KR" altLang="en-US" b="1">
                <a:latin typeface="HY중고딕"/>
                <a:ea typeface="HY중고딕"/>
              </a:rPr>
              <a:t>조</a:t>
            </a:r>
            <a:r>
              <a:rPr lang="en-US" altLang="ko-KR" b="1">
                <a:latin typeface="HY중고딕"/>
                <a:ea typeface="HY중고딕"/>
              </a:rPr>
              <a:t>- 19</a:t>
            </a:r>
            <a:r>
              <a:rPr lang="ko-KR" altLang="en-US" b="1">
                <a:latin typeface="HY중고딕"/>
                <a:ea typeface="HY중고딕"/>
              </a:rPr>
              <a:t>가미래다</a:t>
            </a:r>
            <a:endParaRPr lang="ko-KR" altLang="en-US" b="1">
              <a:latin typeface="HY중고딕"/>
              <a:ea typeface="HY중고딕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조원</a:t>
            </a:r>
            <a:r>
              <a:rPr lang="en-US" altLang="ko-KR" b="1">
                <a:latin typeface="HY중고딕"/>
                <a:ea typeface="HY중고딕"/>
              </a:rPr>
              <a:t>: </a:t>
            </a:r>
            <a:r>
              <a:rPr lang="ko-KR" altLang="en-US" b="1">
                <a:latin typeface="HY중고딕"/>
                <a:ea typeface="HY중고딕"/>
              </a:rPr>
              <a:t>김영훈</a:t>
            </a:r>
            <a:r>
              <a:rPr lang="en-US" altLang="ko-KR" b="1">
                <a:latin typeface="HY중고딕"/>
                <a:ea typeface="HY중고딕"/>
              </a:rPr>
              <a:t>(</a:t>
            </a:r>
            <a:r>
              <a:rPr lang="ko-KR" altLang="en-US" b="1">
                <a:latin typeface="HY중고딕"/>
                <a:ea typeface="HY중고딕"/>
              </a:rPr>
              <a:t>조장</a:t>
            </a:r>
            <a:r>
              <a:rPr lang="en-US" altLang="ko-KR" b="1">
                <a:latin typeface="HY중고딕"/>
                <a:ea typeface="HY중고딕"/>
              </a:rPr>
              <a:t>), </a:t>
            </a:r>
            <a:r>
              <a:rPr lang="ko-KR" altLang="en-US" b="1">
                <a:latin typeface="HY중고딕"/>
                <a:ea typeface="HY중고딕"/>
              </a:rPr>
              <a:t>이슬</a:t>
            </a:r>
            <a:endParaRPr lang="ko-KR" altLang="en-US" b="1">
              <a:latin typeface="HY중고딕"/>
              <a:ea typeface="HY중고딕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HY중고딕"/>
              <a:ea typeface="HY중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260648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Full Schedule</a:t>
            </a:r>
            <a:endParaRPr lang="ko-KR" altLang="en-US" sz="3200">
              <a:latin typeface="HY견고딕"/>
              <a:ea typeface="HY견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582" y="1088740"/>
            <a:ext cx="8390835" cy="4680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Previous Study (</a:t>
            </a:r>
            <a:r>
              <a:rPr lang="ko-KR" altLang="en-US" sz="3200">
                <a:latin typeface="HY견고딕"/>
                <a:ea typeface="HY견고딕"/>
              </a:rPr>
              <a:t>진행사항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580112" y="1884987"/>
            <a:ext cx="3384375" cy="25517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센서 체결 가이드 프린팅 및 가조립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Tof</a:t>
            </a:r>
            <a:r>
              <a:rPr lang="ko-KR" altLang="en-US"/>
              <a:t>센서 및 모터 연동한 작동 여부 확인 및 회로 설계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Tof</a:t>
            </a:r>
            <a:r>
              <a:rPr lang="ko-KR" altLang="en-US"/>
              <a:t>센서 오차범위 측정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Tof</a:t>
            </a:r>
            <a:r>
              <a:rPr lang="ko-KR" altLang="en-US"/>
              <a:t>센서 </a:t>
            </a:r>
            <a:r>
              <a:rPr lang="en-US" altLang="ko-KR"/>
              <a:t>I2C</a:t>
            </a:r>
            <a:r>
              <a:rPr lang="ko-KR" altLang="en-US"/>
              <a:t> 주소 변경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3768" y="1098122"/>
            <a:ext cx="2339751" cy="175481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179512" y="1268760"/>
            <a:ext cx="2232248" cy="18002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6023" y="3294366"/>
            <a:ext cx="2195736" cy="1646801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504" y="5013176"/>
            <a:ext cx="2339752" cy="175439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22877" y="3096276"/>
            <a:ext cx="2625186" cy="3501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Current Study (</a:t>
            </a:r>
            <a:r>
              <a:rPr lang="ko-KR" altLang="en-US" sz="3200">
                <a:latin typeface="HY견고딕"/>
                <a:ea typeface="HY견고딕"/>
              </a:rPr>
              <a:t>금주 진행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35595" y="2698822"/>
            <a:ext cx="7272808" cy="17379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포인터 이용한 센서값</a:t>
            </a:r>
            <a:r>
              <a:rPr lang="en-US" altLang="ko-KR"/>
              <a:t>,</a:t>
            </a:r>
            <a:r>
              <a:rPr lang="ko-KR" altLang="en-US"/>
              <a:t> 엔코더 값 조작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충돌 방지 주행 알고리즘 개발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차 알고리즘 성능 평가 및 문제점 분석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Further Study (</a:t>
            </a:r>
            <a:r>
              <a:rPr lang="ko-KR" altLang="en-US" sz="3200">
                <a:latin typeface="HY견고딕"/>
                <a:ea typeface="HY견고딕"/>
              </a:rPr>
              <a:t>차주 진행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2195735" y="3065160"/>
            <a:ext cx="4752528" cy="9048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평행 주차 알고리즘 개발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차 알고리즘 성능 평가 및 문제점 분석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CISD, Yonsei Univ.</ep:Company>
  <ep:Words>81</ep:Words>
  <ep:PresentationFormat>화면 슬라이드 쇼(4:3)</ep:PresentationFormat>
  <ep:Paragraphs>18</ep:Paragraphs>
  <ep:Slides>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기본 디자인</vt:lpstr>
      <vt:lpstr>슬라이드 1</vt:lpstr>
      <vt:lpstr>슬라이드 2</vt:lpstr>
      <vt:lpstr>슬라이드 3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2007-07-24T10:27:02.000</dcterms:created>
  <dc:creator>KANGsumgmook</dc:creator>
  <cp:lastModifiedBy>lsls0</cp:lastModifiedBy>
  <dcterms:modified xsi:type="dcterms:W3CDTF">2023-05-22T11:36:27.707</dcterms:modified>
  <cp:revision>778</cp:revision>
  <dc:title>ERC Road Map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